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notesSlides/notesSlide1.xml" ContentType="application/vnd.openxmlformats-officedocument.presentationml.notesSlide+xml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28"/>
  </p:normalViewPr>
  <p:slideViewPr>
    <p:cSldViewPr snapToGrid="0">
      <p:cViewPr varScale="1">
        <p:scale>
          <a:sx n="96" d="100"/>
          <a:sy n="96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31006-F6DC-834B-B0A1-BA491F81CA03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65016-F6DE-6A44-B0B2-376FC37D84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4807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A model represents what was learned by a machine learning algorithm.</a:t>
            </a:r>
          </a:p>
          <a:p>
            <a:pPr algn="l" fontAlgn="base"/>
            <a:r>
              <a:rPr lang="en-GB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The model is the “</a:t>
            </a:r>
            <a:r>
              <a:rPr lang="en-GB" b="0" i="1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thing</a:t>
            </a:r>
            <a:r>
              <a:rPr lang="en-GB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” that is saved after running a machine learning algorithm on training data and represents the rules, numbers, and any other algorithm-specific data structures required to make predictions.</a:t>
            </a:r>
            <a:endParaRPr lang="en-GB" b="0" dirty="0">
              <a:solidFill>
                <a:srgbClr val="555555"/>
              </a:solidFill>
              <a:effectLst/>
              <a:latin typeface="Helvetica Neue" panose="02000503000000020004" pitchFamily="2" charset="0"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65016-F6DE-6A44-B0B2-376FC37D84DD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2200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BD39-221F-2DB8-E967-0D9D1EA72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69EAB-72C9-4767-2BFB-A1E2AF69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4EAB3-A6D2-8CBB-A1FD-68A5A1D6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88951-0581-E956-BF7D-3FB16818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9885-4B12-049F-674E-7DAAB8DD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321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2B85-A075-E339-636B-9C788AD2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D737B-A290-3984-07E5-9E38A7B8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AA05-A424-0285-EDF1-1C339985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48C6-8C1D-1A87-970C-80AF08F2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9526F-DAD7-220E-3E20-6FDD041C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1803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52116-4FEF-7902-63F1-AFC6F2F95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8E406-7561-0AE4-CE2E-88D54C99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F2E19-6BA6-1088-D1BB-7C0CEC77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811C-342E-9FD5-2B94-6CFE66D8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028C-7C88-77F7-D0EC-6FC6C3ED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359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4870-A924-6A71-B614-D371C5A3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95ED-AC09-EDBA-EB56-8E38DAE8F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EF50A-F748-A907-09AE-2D3148A8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D7010-B3CA-2EA1-ED1D-DD57091D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6A630-0650-7A10-532F-6D828144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815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0965-8054-A8A3-946B-E3227D1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1D748-9843-C3F7-7338-7EEC7A79D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0228-86D5-B148-3C08-F53ADB62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09C0-6A49-98EA-8DA7-EDFAD291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D29CA-8D49-215D-5D8F-D612D49B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81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7D78-D0C7-59DA-488F-F6E8EC44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BDCD-FCF9-FAB6-9A38-5D267C29D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85988-1AA9-B2AD-EC55-009FA7D11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752D-C062-AEFB-1839-68B87CCE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F8236-400F-8461-1C76-7554FD24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324A9-7C38-9461-3558-2041CF81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546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B7CF-F20B-6EE1-CFB8-8E971E0C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E1448-A654-5D80-26A3-7F122D4F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D4821-D892-B3D4-2394-40EAE8747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6BE1-6B67-2C99-D964-1169F5AC7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5204-49E5-006D-9FF1-CE71FE66B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A495A-653E-6F5C-8B0E-A9358D84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147E1-AB38-7DB9-539D-976517D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F694F-E078-3A1B-8D10-64CD7F3C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937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454A-270E-7DC1-F88B-315A761F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BC8DF-C573-6F6D-F90D-D50BC60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C8903-E0CD-6098-0C44-DE6CCDF8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306A5-822B-7092-844C-E0D3D476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4342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E3FD2-99E5-66FC-0CBA-89C49386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24D13-C0D6-5334-B48D-33EAC3DF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59135-D9E9-B59A-31B1-2D10658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9281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8490-9FAF-7658-9263-A6DC99CD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0B2AE-BB52-CE22-084D-F7F737AF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D9AB6-E76C-3D5B-99F9-2C5B9B54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1A0C3-A6A6-E0ED-736C-2336696D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B77AA-0F7D-F710-4E42-739CD7CA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A899F-56D0-7386-94F9-A84BFC39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173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6A26-C923-7900-84C4-55C377C2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B8FEF-2907-15FF-8D4F-B24140082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DDA35-1D73-CFC1-C76A-C5657E7CC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7F359-B799-0F1D-0D13-1C028886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E1110-C2F3-EF6D-308C-A96F52B1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57711-81C3-DDFD-2331-45D7378B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7210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EC7FF-D30F-5496-E1F8-C8EF7A31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45D46-3903-377A-E444-B979769F1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81D14-F698-26CB-CD5B-76443DB3A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DC9D2-EEF5-C34E-9B87-22743A4B1EF6}" type="datetimeFigureOut">
              <a:rPr lang="en-FR" smtClean="0"/>
              <a:t>14/09/2024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9D9D-4685-7B24-DDDB-7D35ADBA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7478-209B-36EC-8793-FF7F9ECD4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D3F5A-DE03-024F-951E-BF4A43676EB0}" type="slidenum">
              <a:rPr lang="en-FR" smtClean="0"/>
              <a:t>‹#›</a:t>
            </a:fld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5751C-B3B8-238A-0906-A88105F5421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207750" y="63500"/>
            <a:ext cx="9556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R" sz="12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5507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97BBA-DEC7-3B00-D486-3F8530E72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115" y="801367"/>
            <a:ext cx="10053763" cy="2928470"/>
          </a:xfrm>
        </p:spPr>
        <p:txBody>
          <a:bodyPr anchor="b">
            <a:normAutofit/>
          </a:bodyPr>
          <a:lstStyle/>
          <a:p>
            <a:r>
              <a:rPr lang="en-FR" sz="4800" dirty="0">
                <a:solidFill>
                  <a:srgbClr val="FFFFFF"/>
                </a:solidFill>
              </a:rPr>
              <a:t>Introducción a ML y GenAI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CC73B-9871-4EE0-2D5F-24059C134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020" y="4875589"/>
            <a:ext cx="10005951" cy="1458258"/>
          </a:xfrm>
        </p:spPr>
        <p:txBody>
          <a:bodyPr anchor="ctr">
            <a:normAutofit/>
          </a:bodyPr>
          <a:lstStyle/>
          <a:p>
            <a:r>
              <a:rPr lang="en-GB" b="1" dirty="0" err="1"/>
              <a:t>Introducción</a:t>
            </a:r>
            <a:r>
              <a:rPr lang="en-GB" b="1" dirty="0"/>
              <a:t> a Machine Learning</a:t>
            </a:r>
          </a:p>
          <a:p>
            <a:r>
              <a:rPr lang="en-GB" dirty="0"/>
              <a:t>Ariel Ramos</a:t>
            </a:r>
          </a:p>
          <a:p>
            <a:r>
              <a:rPr lang="en-GB" dirty="0"/>
              <a:t>16-09-2024</a:t>
            </a:r>
          </a:p>
        </p:txBody>
      </p:sp>
    </p:spTree>
    <p:extLst>
      <p:ext uri="{BB962C8B-B14F-4D97-AF65-F5344CB8AC3E}">
        <p14:creationId xmlns:p14="http://schemas.microsoft.com/office/powerpoint/2010/main" val="144903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F90C1-C477-9EDB-EAA8-8DC45269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0852-B567-CC76-41A8-E1B2F26AC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/>
              <a:t>3. Modelo:</a:t>
            </a:r>
            <a:endParaRPr lang="en-GB" sz="2000"/>
          </a:p>
          <a:p>
            <a:pPr lvl="1"/>
            <a:r>
              <a:rPr lang="en-GB" sz="2000"/>
              <a:t>La representación matemática que se entrena para realizar predicciones.</a:t>
            </a:r>
          </a:p>
          <a:p>
            <a:pPr marL="0" indent="0">
              <a:buNone/>
            </a:pPr>
            <a:r>
              <a:rPr lang="en-GB" sz="2000" b="1"/>
              <a:t>4. Entrenamiento:</a:t>
            </a:r>
            <a:endParaRPr lang="en-GB" sz="2000"/>
          </a:p>
          <a:p>
            <a:pPr lvl="1"/>
            <a:r>
              <a:rPr lang="en-GB" sz="2000"/>
              <a:t>El proceso de alimentar al modelo con datos para que aprenda.</a:t>
            </a:r>
          </a:p>
          <a:p>
            <a:pPr marL="0" indent="0">
              <a:buNone/>
            </a:pPr>
            <a:r>
              <a:rPr lang="en-GB" sz="2000" b="1"/>
              <a:t>5. Evaluación:</a:t>
            </a:r>
            <a:endParaRPr lang="en-GB" sz="2000"/>
          </a:p>
          <a:p>
            <a:pPr lvl="1"/>
            <a:r>
              <a:rPr lang="en-GB" sz="2000"/>
              <a:t>Medimos el rendimiento del modelo usando métricas como precisión, recall, etc.</a:t>
            </a:r>
          </a:p>
          <a:p>
            <a:endParaRPr lang="en-FR" sz="2000"/>
          </a:p>
        </p:txBody>
      </p:sp>
      <p:pic>
        <p:nvPicPr>
          <p:cNvPr id="5" name="Picture 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E56DBAA1-A1A0-8FC8-0151-9AAFA7E1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5" r="24467" b="1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29857-C6A1-8FDF-FC8D-FF963C36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5" y="457201"/>
            <a:ext cx="5953517" cy="1556870"/>
          </a:xfrm>
        </p:spPr>
        <p:txBody>
          <a:bodyPr anchor="b">
            <a:normAutofit/>
          </a:bodyPr>
          <a:lstStyle/>
          <a:p>
            <a:r>
              <a:rPr lang="en-GB" sz="4000" dirty="0" err="1"/>
              <a:t>Algoritmos</a:t>
            </a:r>
            <a:r>
              <a:rPr lang="en-GB" sz="4000" dirty="0"/>
              <a:t> </a:t>
            </a:r>
            <a:r>
              <a:rPr lang="en-GB" sz="4000" dirty="0" err="1"/>
              <a:t>Clásicos</a:t>
            </a:r>
            <a:r>
              <a:rPr lang="en-GB" sz="4000" dirty="0"/>
              <a:t> de Machine Learning</a:t>
            </a:r>
            <a:endParaRPr lang="en-F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2DBA-7891-C068-5132-F5C95B47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>
            <a:noAutofit/>
          </a:bodyPr>
          <a:lstStyle/>
          <a:p>
            <a:r>
              <a:rPr lang="en-GB" sz="1600" b="1" dirty="0"/>
              <a:t>1. </a:t>
            </a:r>
            <a:r>
              <a:rPr lang="en-GB" sz="1600" b="1" dirty="0" err="1"/>
              <a:t>Regresión</a:t>
            </a:r>
            <a:r>
              <a:rPr lang="en-GB" sz="1600" b="1" dirty="0"/>
              <a:t> Lineal (</a:t>
            </a:r>
            <a:r>
              <a:rPr lang="en-GB" sz="1600" b="1" dirty="0" err="1"/>
              <a:t>Aprendizaje</a:t>
            </a:r>
            <a:r>
              <a:rPr lang="en-GB" sz="1600" b="1" dirty="0"/>
              <a:t> </a:t>
            </a:r>
            <a:r>
              <a:rPr lang="en-GB" sz="1600" b="1" dirty="0" err="1"/>
              <a:t>Supervisado</a:t>
            </a:r>
            <a:r>
              <a:rPr lang="en-GB" sz="1600" b="1" dirty="0"/>
              <a:t>):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Modelo</a:t>
            </a:r>
            <a:r>
              <a:rPr lang="en-GB" sz="1600" dirty="0"/>
              <a:t> </a:t>
            </a:r>
            <a:r>
              <a:rPr lang="en-GB" sz="1600" dirty="0" err="1"/>
              <a:t>sencillo</a:t>
            </a:r>
            <a:r>
              <a:rPr lang="en-GB" sz="1600" dirty="0"/>
              <a:t> para </a:t>
            </a:r>
            <a:r>
              <a:rPr lang="en-GB" sz="1600" dirty="0" err="1"/>
              <a:t>predecir</a:t>
            </a:r>
            <a:r>
              <a:rPr lang="en-GB" sz="1600" dirty="0"/>
              <a:t> </a:t>
            </a:r>
            <a:r>
              <a:rPr lang="en-GB" sz="1600" dirty="0" err="1"/>
              <a:t>valores</a:t>
            </a:r>
            <a:r>
              <a:rPr lang="en-GB" sz="1600" dirty="0"/>
              <a:t> </a:t>
            </a:r>
            <a:r>
              <a:rPr lang="en-GB" sz="1600" dirty="0" err="1"/>
              <a:t>continuos</a:t>
            </a:r>
            <a:r>
              <a:rPr lang="en-GB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 err="1"/>
              <a:t>Ejemplo</a:t>
            </a:r>
            <a:r>
              <a:rPr lang="en-GB" sz="1600" b="1" dirty="0"/>
              <a:t>:</a:t>
            </a:r>
            <a:r>
              <a:rPr lang="en-GB" sz="1600" dirty="0"/>
              <a:t> </a:t>
            </a:r>
            <a:r>
              <a:rPr lang="en-GB" sz="1600" dirty="0" err="1"/>
              <a:t>Predecir</a:t>
            </a:r>
            <a:r>
              <a:rPr lang="en-GB" sz="1600" dirty="0"/>
              <a:t> </a:t>
            </a:r>
            <a:r>
              <a:rPr lang="en-GB" sz="1600" dirty="0" err="1"/>
              <a:t>el</a:t>
            </a:r>
            <a:r>
              <a:rPr lang="en-GB" sz="1600" dirty="0"/>
              <a:t> </a:t>
            </a:r>
            <a:r>
              <a:rPr lang="en-GB" sz="1600" dirty="0" err="1"/>
              <a:t>valor</a:t>
            </a:r>
            <a:r>
              <a:rPr lang="en-GB" sz="1600" dirty="0"/>
              <a:t> de </a:t>
            </a:r>
            <a:r>
              <a:rPr lang="en-GB" sz="1600" dirty="0" err="1"/>
              <a:t>una</a:t>
            </a:r>
            <a:r>
              <a:rPr lang="en-GB" sz="1600" dirty="0"/>
              <a:t> casa.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2. K-Means (</a:t>
            </a:r>
            <a:r>
              <a:rPr lang="en-GB" sz="1600" b="1" dirty="0" err="1"/>
              <a:t>Aprendizaje</a:t>
            </a:r>
            <a:r>
              <a:rPr lang="en-GB" sz="1600" b="1" dirty="0"/>
              <a:t> No </a:t>
            </a:r>
            <a:r>
              <a:rPr lang="en-GB" sz="1600" b="1" dirty="0" err="1"/>
              <a:t>Supervisado</a:t>
            </a:r>
            <a:r>
              <a:rPr lang="en-GB" sz="1600" b="1" dirty="0"/>
              <a:t>):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Agrupamiento</a:t>
            </a:r>
            <a:r>
              <a:rPr lang="en-GB" sz="1600" dirty="0"/>
              <a:t> de </a:t>
            </a:r>
            <a:r>
              <a:rPr lang="en-GB" sz="1600" dirty="0" err="1"/>
              <a:t>datos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K </a:t>
            </a:r>
            <a:r>
              <a:rPr lang="en-GB" sz="1600" dirty="0" err="1"/>
              <a:t>grupos</a:t>
            </a:r>
            <a:r>
              <a:rPr lang="en-GB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 err="1"/>
              <a:t>Ejemplo</a:t>
            </a:r>
            <a:r>
              <a:rPr lang="en-GB" sz="1600" b="1" dirty="0"/>
              <a:t>:</a:t>
            </a:r>
            <a:r>
              <a:rPr lang="en-GB" sz="1600" dirty="0"/>
              <a:t> </a:t>
            </a:r>
            <a:r>
              <a:rPr lang="en-GB" sz="1600" dirty="0" err="1"/>
              <a:t>Segmentación</a:t>
            </a:r>
            <a:r>
              <a:rPr lang="en-GB" sz="1600" dirty="0"/>
              <a:t> de </a:t>
            </a:r>
            <a:r>
              <a:rPr lang="en-GB" sz="1600" dirty="0" err="1"/>
              <a:t>clientes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marketing.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3. </a:t>
            </a:r>
            <a:r>
              <a:rPr lang="en-GB" sz="1600" b="1" dirty="0" err="1"/>
              <a:t>Árboles</a:t>
            </a:r>
            <a:r>
              <a:rPr lang="en-GB" sz="1600" b="1" dirty="0"/>
              <a:t> de </a:t>
            </a:r>
            <a:r>
              <a:rPr lang="en-GB" sz="1600" b="1" dirty="0" err="1"/>
              <a:t>Decisión</a:t>
            </a:r>
            <a:r>
              <a:rPr lang="en-GB" sz="1600" b="1" dirty="0"/>
              <a:t> (</a:t>
            </a:r>
            <a:r>
              <a:rPr lang="en-GB" sz="1600" b="1" dirty="0" err="1"/>
              <a:t>Supervisado</a:t>
            </a:r>
            <a:r>
              <a:rPr lang="en-GB" sz="1600" b="1" dirty="0"/>
              <a:t>):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Dividen</a:t>
            </a:r>
            <a:r>
              <a:rPr lang="en-GB" sz="1600" dirty="0"/>
              <a:t> </a:t>
            </a:r>
            <a:r>
              <a:rPr lang="en-GB" sz="1600" dirty="0" err="1"/>
              <a:t>los</a:t>
            </a:r>
            <a:r>
              <a:rPr lang="en-GB" sz="1600" dirty="0"/>
              <a:t> </a:t>
            </a:r>
            <a:r>
              <a:rPr lang="en-GB" sz="1600" dirty="0" err="1"/>
              <a:t>datos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ramas</a:t>
            </a:r>
            <a:r>
              <a:rPr lang="en-GB" sz="1600" dirty="0"/>
              <a:t> </a:t>
            </a:r>
            <a:r>
              <a:rPr lang="en-GB" sz="1600" dirty="0" err="1"/>
              <a:t>basadas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características</a:t>
            </a:r>
            <a:r>
              <a:rPr lang="en-GB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 err="1"/>
              <a:t>Ejemplo</a:t>
            </a:r>
            <a:r>
              <a:rPr lang="en-GB" sz="1600" b="1" dirty="0"/>
              <a:t>:</a:t>
            </a:r>
            <a:r>
              <a:rPr lang="en-GB" sz="1600" dirty="0"/>
              <a:t> </a:t>
            </a:r>
            <a:r>
              <a:rPr lang="en-GB" sz="1600" dirty="0" err="1"/>
              <a:t>Clasificación</a:t>
            </a:r>
            <a:r>
              <a:rPr lang="en-GB" sz="1600" dirty="0"/>
              <a:t> de </a:t>
            </a:r>
            <a:r>
              <a:rPr lang="en-GB" sz="1600" dirty="0" err="1"/>
              <a:t>especies</a:t>
            </a:r>
            <a:r>
              <a:rPr lang="en-GB" sz="1600" dirty="0"/>
              <a:t> de flores.</a:t>
            </a:r>
          </a:p>
          <a:p>
            <a:endParaRPr lang="en-FR" sz="1600" dirty="0"/>
          </a:p>
        </p:txBody>
      </p:sp>
      <p:pic>
        <p:nvPicPr>
          <p:cNvPr id="7" name="Picture 6" descr="A diagram of a tree&#10;&#10;Description automatically generated">
            <a:extLst>
              <a:ext uri="{FF2B5EF4-FFF2-40B4-BE49-F238E27FC236}">
                <a16:creationId xmlns:a16="http://schemas.microsoft.com/office/drawing/2014/main" id="{BC436E25-2364-04BA-214C-2DCB5C79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59" y="3429000"/>
            <a:ext cx="4502478" cy="252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22E34-370C-C743-5027-4702FE64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013" y="238214"/>
            <a:ext cx="4201680" cy="29621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A1013-7103-8556-92ED-CB22FCF8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GB" sz="3700"/>
              <a:t>Ejemplo Real 1: Reconocimiento de Imágenes</a:t>
            </a:r>
            <a:endParaRPr lang="en-FR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E287-A998-D51B-4246-D04D77FEA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 b="1"/>
              <a:t>Problema:</a:t>
            </a:r>
            <a:r>
              <a:rPr lang="en-GB" sz="2000"/>
              <a:t> ¿Cómo identifican las computadoras objetos en imágenes?</a:t>
            </a:r>
          </a:p>
          <a:p>
            <a:r>
              <a:rPr lang="en-GB" sz="2000" b="1"/>
              <a:t>Algoritmo Usado:</a:t>
            </a:r>
            <a:r>
              <a:rPr lang="en-GB" sz="2000"/>
              <a:t> Redes Neuronales Convolucionales (CNNs).</a:t>
            </a:r>
          </a:p>
          <a:p>
            <a:r>
              <a:rPr lang="en-GB" sz="2000" b="1"/>
              <a:t>Ejemplo Práctico:</a:t>
            </a:r>
            <a:r>
              <a:rPr lang="en-GB" sz="2000"/>
              <a:t> Clasificación de imágenes de perros y gatos.</a:t>
            </a:r>
            <a:endParaRPr lang="en-FR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at and dog with a rose&#10;&#10;Description automatically generated">
            <a:extLst>
              <a:ext uri="{FF2B5EF4-FFF2-40B4-BE49-F238E27FC236}">
                <a16:creationId xmlns:a16="http://schemas.microsoft.com/office/drawing/2014/main" id="{18F944A6-7876-171D-ADDA-FC6BDB6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9350"/>
            <a:ext cx="5971598" cy="33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63A54-615E-6848-7359-F668F3D2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GB" sz="3700"/>
              <a:t>Ejemplo Real 2: Predicción de la Demanda de Productos</a:t>
            </a:r>
            <a:endParaRPr lang="en-FR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C89B0-FCAA-A2CA-D777-397DBA3C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 b="1"/>
              <a:t>Problema:</a:t>
            </a:r>
            <a:r>
              <a:rPr lang="en-GB" sz="2000"/>
              <a:t> ¿Cómo predecir la demanda de un producto en los próximos meses?</a:t>
            </a:r>
          </a:p>
          <a:p>
            <a:r>
              <a:rPr lang="en-GB" sz="2000" b="1"/>
              <a:t>Algoritmo Usado:</a:t>
            </a:r>
            <a:r>
              <a:rPr lang="en-GB" sz="2000"/>
              <a:t> Regresión Lineal o Bosques Aleatorios.</a:t>
            </a:r>
          </a:p>
          <a:p>
            <a:r>
              <a:rPr lang="en-GB" sz="2000" b="1"/>
              <a:t>Ejemplo Práctico:</a:t>
            </a:r>
            <a:r>
              <a:rPr lang="en-GB" sz="2000"/>
              <a:t> Predicción de ventas de una tienda en base a datos históricos.</a:t>
            </a:r>
            <a:endParaRPr lang="en-FR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showing the growth of sales&#10;&#10;Description automatically generated">
            <a:extLst>
              <a:ext uri="{FF2B5EF4-FFF2-40B4-BE49-F238E27FC236}">
                <a16:creationId xmlns:a16="http://schemas.microsoft.com/office/drawing/2014/main" id="{785928CE-EB1B-883E-3EE1-68B53BA2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9" y="1568175"/>
            <a:ext cx="5222391" cy="32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DFF82-A331-9E18-4DC0-0EA182EA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GB" sz="3700"/>
              <a:t>Ejemplo Real 3: Recomendación de Películas</a:t>
            </a:r>
            <a:endParaRPr lang="en-FR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61A33-C14B-8D1D-8AE1-DCB4611FB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GB" sz="2000" b="1"/>
              <a:t>Problema:</a:t>
            </a:r>
            <a:r>
              <a:rPr lang="en-GB" sz="2000"/>
              <a:t> ¿Cómo sabe Netflix qué películas o series recomendarte?</a:t>
            </a:r>
          </a:p>
          <a:p>
            <a:r>
              <a:rPr lang="en-GB" sz="2000" b="1"/>
              <a:t>Algoritmo Usado:</a:t>
            </a:r>
            <a:r>
              <a:rPr lang="en-GB" sz="2000"/>
              <a:t> Filtrado Colaborativo.</a:t>
            </a:r>
          </a:p>
          <a:p>
            <a:r>
              <a:rPr lang="en-GB" sz="2000" b="1"/>
              <a:t>Ejemplo Práctico:</a:t>
            </a:r>
            <a:r>
              <a:rPr lang="en-GB" sz="2000"/>
              <a:t> Recomendaciones de películas basadas en tus preferencias y las de otros usuarios.</a:t>
            </a:r>
            <a:endParaRPr lang="en-FR" sz="2000"/>
          </a:p>
        </p:txBody>
      </p:sp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BA0B88D0-8E06-D190-5190-2B1628CB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869855"/>
            <a:ext cx="5201023" cy="27045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3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00C98-D8F2-6E63-33F6-D5BA1689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Conclusiones</a:t>
            </a:r>
            <a:endParaRPr lang="en-F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2C494-8D34-2C9F-D25C-F0890F179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b="1" dirty="0"/>
              <a:t>1. Machine Learning </a:t>
            </a:r>
            <a:r>
              <a:rPr lang="en-GB" sz="2000" b="1" dirty="0" err="1"/>
              <a:t>está</a:t>
            </a:r>
            <a:r>
              <a:rPr lang="en-GB" sz="2000" b="1" dirty="0"/>
              <a:t> </a:t>
            </a:r>
            <a:r>
              <a:rPr lang="en-GB" sz="2000" b="1" dirty="0" err="1"/>
              <a:t>en</a:t>
            </a:r>
            <a:r>
              <a:rPr lang="en-GB" sz="2000" b="1" dirty="0"/>
              <a:t> </a:t>
            </a:r>
            <a:r>
              <a:rPr lang="en-GB" sz="2000" b="1" dirty="0" err="1"/>
              <a:t>todas</a:t>
            </a:r>
            <a:r>
              <a:rPr lang="en-GB" sz="2000" b="1" dirty="0"/>
              <a:t> partes</a:t>
            </a:r>
          </a:p>
          <a:p>
            <a:pPr lvl="1"/>
            <a:r>
              <a:rPr lang="en-GB" sz="2000" dirty="0" err="1"/>
              <a:t>Está</a:t>
            </a:r>
            <a:r>
              <a:rPr lang="en-GB" sz="2000" dirty="0"/>
              <a:t> </a:t>
            </a:r>
            <a:r>
              <a:rPr lang="en-GB" sz="2000" dirty="0" err="1"/>
              <a:t>revolucionando</a:t>
            </a:r>
            <a:r>
              <a:rPr lang="en-GB" sz="2000" dirty="0"/>
              <a:t> </a:t>
            </a:r>
            <a:r>
              <a:rPr lang="en-GB" sz="2000" dirty="0" err="1"/>
              <a:t>industrias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la </a:t>
            </a:r>
            <a:r>
              <a:rPr lang="en-GB" sz="2000" dirty="0" err="1"/>
              <a:t>medicina</a:t>
            </a:r>
            <a:r>
              <a:rPr lang="en-GB" sz="2000" dirty="0"/>
              <a:t>,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servicios</a:t>
            </a:r>
            <a:r>
              <a:rPr lang="en-GB" sz="2000" dirty="0"/>
              <a:t> </a:t>
            </a:r>
            <a:r>
              <a:rPr lang="en-GB" sz="2000" dirty="0" err="1"/>
              <a:t>financieros</a:t>
            </a:r>
            <a:r>
              <a:rPr lang="en-GB" sz="2000" dirty="0"/>
              <a:t>,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entretenimiento</a:t>
            </a:r>
            <a:r>
              <a:rPr lang="en-GB" sz="2000" dirty="0"/>
              <a:t> y </a:t>
            </a:r>
            <a:r>
              <a:rPr lang="en-GB" sz="2000" dirty="0" err="1"/>
              <a:t>más</a:t>
            </a:r>
            <a:r>
              <a:rPr lang="en-GB" sz="2000" dirty="0"/>
              <a:t>.</a:t>
            </a:r>
          </a:p>
          <a:p>
            <a:pPr lvl="1"/>
            <a:r>
              <a:rPr lang="en-GB" sz="2000" dirty="0" err="1"/>
              <a:t>Desde</a:t>
            </a:r>
            <a:r>
              <a:rPr lang="en-GB" sz="2000" dirty="0"/>
              <a:t> </a:t>
            </a:r>
            <a:r>
              <a:rPr lang="en-GB" sz="2000" b="1" dirty="0" err="1"/>
              <a:t>predicciones</a:t>
            </a:r>
            <a:r>
              <a:rPr lang="en-GB" sz="2000" b="1" dirty="0"/>
              <a:t> de </a:t>
            </a:r>
            <a:r>
              <a:rPr lang="en-GB" sz="2000" b="1" dirty="0" err="1"/>
              <a:t>ventas</a:t>
            </a:r>
            <a:r>
              <a:rPr lang="en-GB" sz="2000" dirty="0"/>
              <a:t> hasta </a:t>
            </a:r>
            <a:r>
              <a:rPr lang="en-GB" sz="2000" b="1" dirty="0" err="1"/>
              <a:t>vehículos</a:t>
            </a:r>
            <a:r>
              <a:rPr lang="en-GB" sz="2000" b="1" dirty="0"/>
              <a:t> </a:t>
            </a:r>
            <a:r>
              <a:rPr lang="en-GB" sz="2000" b="1" dirty="0" err="1"/>
              <a:t>autónomos</a:t>
            </a:r>
            <a:r>
              <a:rPr lang="en-GB" sz="2000" dirty="0"/>
              <a:t>, </a:t>
            </a:r>
            <a:r>
              <a:rPr lang="en-GB" sz="2000" dirty="0" err="1"/>
              <a:t>el</a:t>
            </a:r>
            <a:r>
              <a:rPr lang="en-GB" sz="2000" dirty="0"/>
              <a:t> ML </a:t>
            </a:r>
            <a:r>
              <a:rPr lang="en-GB" sz="2000" dirty="0" err="1"/>
              <a:t>está</a:t>
            </a:r>
            <a:r>
              <a:rPr lang="en-GB" sz="2000" dirty="0"/>
              <a:t> </a:t>
            </a:r>
            <a:r>
              <a:rPr lang="en-GB" sz="2000" dirty="0" err="1"/>
              <a:t>impactando</a:t>
            </a:r>
            <a:r>
              <a:rPr lang="en-GB" sz="2000" dirty="0"/>
              <a:t> </a:t>
            </a:r>
            <a:r>
              <a:rPr lang="en-GB" sz="2000" dirty="0" err="1"/>
              <a:t>nuestra</a:t>
            </a:r>
            <a:r>
              <a:rPr lang="en-GB" sz="2000" dirty="0"/>
              <a:t> </a:t>
            </a:r>
            <a:r>
              <a:rPr lang="en-GB" sz="2000" dirty="0" err="1"/>
              <a:t>vida</a:t>
            </a:r>
            <a:r>
              <a:rPr lang="en-GB" sz="2000" dirty="0"/>
              <a:t> </a:t>
            </a:r>
            <a:r>
              <a:rPr lang="en-GB" sz="2000" dirty="0" err="1"/>
              <a:t>cotidiana</a:t>
            </a:r>
            <a:r>
              <a:rPr lang="en-GB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2. Los </a:t>
            </a:r>
            <a:r>
              <a:rPr lang="en-GB" sz="2000" b="1" dirty="0" err="1"/>
              <a:t>datos</a:t>
            </a:r>
            <a:r>
              <a:rPr lang="en-GB" sz="2000" b="1" dirty="0"/>
              <a:t> son clave</a:t>
            </a:r>
          </a:p>
          <a:p>
            <a:pPr lvl="1"/>
            <a:r>
              <a:rPr lang="en-GB" sz="2000" dirty="0"/>
              <a:t>La </a:t>
            </a:r>
            <a:r>
              <a:rPr lang="en-GB" sz="2000" dirty="0" err="1"/>
              <a:t>calidad</a:t>
            </a:r>
            <a:r>
              <a:rPr lang="en-GB" sz="2000" dirty="0"/>
              <a:t> y </a:t>
            </a:r>
            <a:r>
              <a:rPr lang="en-GB" sz="2000" dirty="0" err="1"/>
              <a:t>cantidad</a:t>
            </a:r>
            <a:r>
              <a:rPr lang="en-GB" sz="2000" dirty="0"/>
              <a:t> de </a:t>
            </a:r>
            <a:r>
              <a:rPr lang="en-GB" sz="2000" dirty="0" err="1"/>
              <a:t>datos</a:t>
            </a:r>
            <a:r>
              <a:rPr lang="en-GB" sz="2000" dirty="0"/>
              <a:t> </a:t>
            </a:r>
            <a:r>
              <a:rPr lang="en-GB" sz="2000" dirty="0" err="1"/>
              <a:t>determinan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éxito</a:t>
            </a:r>
            <a:r>
              <a:rPr lang="en-GB" sz="2000" dirty="0"/>
              <a:t> de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modelos</a:t>
            </a:r>
            <a:r>
              <a:rPr lang="en-GB" sz="2000" dirty="0"/>
              <a:t> de Machine Learning.</a:t>
            </a:r>
          </a:p>
          <a:p>
            <a:pPr lvl="1"/>
            <a:r>
              <a:rPr lang="en-GB" sz="2000" dirty="0"/>
              <a:t>Sin buenos </a:t>
            </a:r>
            <a:r>
              <a:rPr lang="en-GB" sz="2000" dirty="0" err="1"/>
              <a:t>datos</a:t>
            </a:r>
            <a:r>
              <a:rPr lang="en-GB" sz="2000" dirty="0"/>
              <a:t>, </a:t>
            </a:r>
            <a:r>
              <a:rPr lang="en-GB" sz="2000" dirty="0" err="1"/>
              <a:t>incluso</a:t>
            </a:r>
            <a:r>
              <a:rPr lang="en-GB" sz="2000" dirty="0"/>
              <a:t>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mejores</a:t>
            </a:r>
            <a:r>
              <a:rPr lang="en-GB" sz="2000" dirty="0"/>
              <a:t> </a:t>
            </a:r>
            <a:r>
              <a:rPr lang="en-GB" sz="2000" dirty="0" err="1"/>
              <a:t>algoritmos</a:t>
            </a:r>
            <a:r>
              <a:rPr lang="en-GB" sz="2000" dirty="0"/>
              <a:t> no </a:t>
            </a:r>
            <a:r>
              <a:rPr lang="en-GB" sz="2000" dirty="0" err="1"/>
              <a:t>pueden</a:t>
            </a:r>
            <a:r>
              <a:rPr lang="en-GB" sz="2000" dirty="0"/>
              <a:t> </a:t>
            </a:r>
            <a:r>
              <a:rPr lang="en-GB" sz="2000" dirty="0" err="1"/>
              <a:t>ofrecer</a:t>
            </a:r>
            <a:r>
              <a:rPr lang="en-GB" sz="2000" dirty="0"/>
              <a:t> </a:t>
            </a:r>
            <a:r>
              <a:rPr lang="en-GB" sz="2000" dirty="0" err="1"/>
              <a:t>resultados</a:t>
            </a:r>
            <a:r>
              <a:rPr lang="en-GB" sz="2000" dirty="0"/>
              <a:t> </a:t>
            </a:r>
            <a:r>
              <a:rPr lang="en-GB" sz="2000" dirty="0" err="1"/>
              <a:t>precisos</a:t>
            </a:r>
            <a:r>
              <a:rPr lang="en-GB" sz="2000" dirty="0"/>
              <a:t>.</a:t>
            </a:r>
          </a:p>
          <a:p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23174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9DC26-B3C5-B235-227F-087C1778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endParaRPr lang="en-F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259B-F6A5-BEC1-F274-BBBA8D92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b="1"/>
              <a:t>3. Diferentes enfoques para diferentes problemas</a:t>
            </a:r>
          </a:p>
          <a:p>
            <a:pPr lvl="1"/>
            <a:r>
              <a:rPr lang="en-GB" sz="2000" b="1"/>
              <a:t>Aprendizaje supervisado</a:t>
            </a:r>
            <a:r>
              <a:rPr lang="en-GB" sz="2000"/>
              <a:t>, </a:t>
            </a:r>
            <a:r>
              <a:rPr lang="en-GB" sz="2000" b="1"/>
              <a:t>no supervisado</a:t>
            </a:r>
            <a:r>
              <a:rPr lang="en-GB" sz="2000"/>
              <a:t> y </a:t>
            </a:r>
            <a:r>
              <a:rPr lang="en-GB" sz="2000" b="1"/>
              <a:t>por refuerzo</a:t>
            </a:r>
            <a:r>
              <a:rPr lang="en-GB" sz="2000"/>
              <a:t> son herramientas que resuelven distintos tipos de problemas.</a:t>
            </a:r>
          </a:p>
          <a:p>
            <a:pPr lvl="1"/>
            <a:r>
              <a:rPr lang="en-GB" sz="2000"/>
              <a:t>Conocer cuál aplicar es crucial para obtener soluciones eficientes.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/>
          </a:p>
          <a:p>
            <a:pPr marL="0" indent="0">
              <a:buNone/>
            </a:pPr>
            <a:r>
              <a:rPr lang="en-GB" sz="2000" b="1"/>
              <a:t>4. Los modelos aprenden, pero no son perfectos</a:t>
            </a:r>
          </a:p>
          <a:p>
            <a:pPr lvl="1"/>
            <a:r>
              <a:rPr lang="en-GB" sz="2000"/>
              <a:t>Los modelos de ML no siempre son 100% precisos. Es vital evaluarlos con métricas adecuadas y ajustarlos si es necesario.</a:t>
            </a:r>
          </a:p>
          <a:p>
            <a:pPr lvl="1"/>
            <a:r>
              <a:rPr lang="en-GB" sz="2000"/>
              <a:t>El concepto de </a:t>
            </a:r>
            <a:r>
              <a:rPr lang="en-GB" sz="2000" b="1"/>
              <a:t>overfitting</a:t>
            </a:r>
            <a:r>
              <a:rPr lang="en-GB" sz="2000"/>
              <a:t> o sobreajuste es uno de los desafíos principales a evitar.</a:t>
            </a:r>
          </a:p>
          <a:p>
            <a:endParaRPr lang="en-FR" sz="2000"/>
          </a:p>
        </p:txBody>
      </p:sp>
    </p:spTree>
    <p:extLst>
      <p:ext uri="{BB962C8B-B14F-4D97-AF65-F5344CB8AC3E}">
        <p14:creationId xmlns:p14="http://schemas.microsoft.com/office/powerpoint/2010/main" val="209380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D42F2-1964-1E45-6CF3-3644B465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7201-0CDA-C92B-EE93-614737F23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 dirty="0"/>
              <a:t>5. El </a:t>
            </a:r>
            <a:r>
              <a:rPr lang="en-GB" sz="2000" b="1"/>
              <a:t>campo sigue evolucionando</a:t>
            </a:r>
            <a:endParaRPr lang="en-GB" sz="2000" b="1" dirty="0"/>
          </a:p>
          <a:p>
            <a:pPr lvl="1"/>
            <a:r>
              <a:rPr lang="en-GB" sz="2000"/>
              <a:t>Los avances en </a:t>
            </a:r>
            <a:r>
              <a:rPr lang="en-GB" sz="2000" b="1" dirty="0"/>
              <a:t>deep learning</a:t>
            </a:r>
            <a:r>
              <a:rPr lang="en-GB" sz="2000" dirty="0"/>
              <a:t>, </a:t>
            </a:r>
            <a:r>
              <a:rPr lang="en-GB" sz="2000" b="1"/>
              <a:t>redes neuronales</a:t>
            </a:r>
            <a:r>
              <a:rPr lang="en-GB" sz="2000"/>
              <a:t> y </a:t>
            </a:r>
            <a:r>
              <a:rPr lang="en-GB" sz="2000" b="1"/>
              <a:t>modelos híbridos</a:t>
            </a:r>
            <a:r>
              <a:rPr lang="en-GB" sz="2000"/>
              <a:t> están impulsando el futuro </a:t>
            </a:r>
            <a:r>
              <a:rPr lang="en-GB" sz="2000" dirty="0"/>
              <a:t>del Machine Learning.</a:t>
            </a:r>
          </a:p>
          <a:p>
            <a:pPr lvl="1"/>
            <a:r>
              <a:rPr lang="en-GB" sz="2000"/>
              <a:t>Las oportunidades para trabajar en esta área crecen constantemente.</a:t>
            </a:r>
            <a:endParaRPr lang="en-GB" sz="2000" dirty="0"/>
          </a:p>
          <a:p>
            <a:endParaRPr lang="en-FR" sz="2000" dirty="0"/>
          </a:p>
        </p:txBody>
      </p:sp>
      <p:pic>
        <p:nvPicPr>
          <p:cNvPr id="5" name="Picture 4" descr="Cartoon a cartoon of a person in a classroom&#10;&#10;Description automatically generated">
            <a:extLst>
              <a:ext uri="{FF2B5EF4-FFF2-40B4-BE49-F238E27FC236}">
                <a16:creationId xmlns:a16="http://schemas.microsoft.com/office/drawing/2014/main" id="{B8194F12-99CE-B3F0-752C-3CEE4C5C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89"/>
          <a:stretch/>
        </p:blipFill>
        <p:spPr>
          <a:xfrm>
            <a:off x="6512442" y="924742"/>
            <a:ext cx="5201023" cy="459475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0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4CC5-4ADF-BD33-8DBB-102848B1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FR" sz="4000">
                <a:solidFill>
                  <a:srgbClr val="FFFFFF"/>
                </a:solidFill>
              </a:rPr>
              <a:t>Siguientes pasos…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76421-61D5-B369-3A1C-24E2DDE6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 err="1"/>
              <a:t>Bibliotecas</a:t>
            </a:r>
            <a:r>
              <a:rPr lang="en-GB" sz="2000" b="1" dirty="0"/>
              <a:t> Populares: </a:t>
            </a:r>
            <a:r>
              <a:rPr lang="en-GB" sz="2000" dirty="0"/>
              <a:t>Scikit-learn, TensorFlow, </a:t>
            </a:r>
            <a:r>
              <a:rPr lang="en-GB" sz="2000" dirty="0" err="1"/>
              <a:t>PyTorch</a:t>
            </a: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 err="1"/>
              <a:t>Cursos</a:t>
            </a:r>
            <a:r>
              <a:rPr lang="en-GB" sz="2000" b="1" dirty="0"/>
              <a:t> y </a:t>
            </a:r>
            <a:r>
              <a:rPr lang="en-GB" sz="2000" b="1" dirty="0" err="1"/>
              <a:t>Recursos:</a:t>
            </a:r>
            <a:r>
              <a:rPr lang="en-GB" sz="2000" dirty="0" err="1"/>
              <a:t>Coursera</a:t>
            </a:r>
            <a:r>
              <a:rPr lang="en-GB" sz="2000" dirty="0"/>
              <a:t>, edX, </a:t>
            </a:r>
            <a:r>
              <a:rPr lang="en-GB" sz="2000" dirty="0" err="1"/>
              <a:t>libros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"Hands-On Machine Learning”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Datasets: </a:t>
            </a:r>
            <a:r>
              <a:rPr lang="en-GB" sz="2000" dirty="0"/>
              <a:t>Kaggle</a:t>
            </a:r>
            <a:endParaRPr lang="en-GB" sz="2000" b="1" dirty="0"/>
          </a:p>
          <a:p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58067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8C68E-FEE6-22FB-1159-62B399AD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Agenda</a:t>
            </a:r>
            <a:endParaRPr lang="en-F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B3B9-7BB2-B831-03F0-FA8A8DAB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2000" dirty="0"/>
              <a:t>¿</a:t>
            </a:r>
            <a:r>
              <a:rPr lang="en-GB" sz="2000" dirty="0" err="1"/>
              <a:t>Qué</a:t>
            </a:r>
            <a:r>
              <a:rPr lang="en-GB" sz="2000" dirty="0"/>
              <a:t> es Machine Learning?</a:t>
            </a:r>
          </a:p>
          <a:p>
            <a:pPr>
              <a:buFont typeface="+mj-lt"/>
              <a:buAutoNum type="arabicPeriod"/>
            </a:pPr>
            <a:r>
              <a:rPr lang="en-GB" sz="2000" dirty="0" err="1"/>
              <a:t>Tipos</a:t>
            </a:r>
            <a:r>
              <a:rPr lang="en-GB" sz="2000" dirty="0"/>
              <a:t> de </a:t>
            </a:r>
            <a:r>
              <a:rPr lang="en-GB" sz="2000" dirty="0" err="1"/>
              <a:t>Aprendizaje</a:t>
            </a:r>
            <a:r>
              <a:rPr lang="en-GB" sz="2000" dirty="0"/>
              <a:t> </a:t>
            </a:r>
            <a:r>
              <a:rPr lang="en-GB" sz="2000" dirty="0" err="1"/>
              <a:t>Automático</a:t>
            </a:r>
            <a:r>
              <a:rPr lang="en-GB" sz="200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2000" dirty="0" err="1"/>
              <a:t>Componentes</a:t>
            </a:r>
            <a:r>
              <a:rPr lang="en-GB" sz="2000" dirty="0"/>
              <a:t> Clave de ML </a:t>
            </a:r>
          </a:p>
          <a:p>
            <a:pPr>
              <a:buFont typeface="+mj-lt"/>
              <a:buAutoNum type="arabicPeriod"/>
            </a:pPr>
            <a:r>
              <a:rPr lang="en-GB" sz="2000" dirty="0" err="1"/>
              <a:t>Algoritmos</a:t>
            </a:r>
            <a:r>
              <a:rPr lang="en-GB" sz="2000" dirty="0"/>
              <a:t> </a:t>
            </a:r>
            <a:r>
              <a:rPr lang="en-GB" sz="2000" dirty="0" err="1"/>
              <a:t>Principales</a:t>
            </a:r>
            <a:r>
              <a:rPr lang="en-GB" sz="200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2000" dirty="0" err="1"/>
              <a:t>Ejemplos</a:t>
            </a:r>
            <a:r>
              <a:rPr lang="en-GB" sz="2000" dirty="0"/>
              <a:t> de </a:t>
            </a:r>
            <a:r>
              <a:rPr lang="en-GB" sz="2000" dirty="0" err="1"/>
              <a:t>Aplicaciones</a:t>
            </a:r>
            <a:r>
              <a:rPr lang="en-GB" sz="200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2000" dirty="0" err="1"/>
              <a:t>Preguntas</a:t>
            </a:r>
            <a:r>
              <a:rPr lang="en-GB" sz="2000" dirty="0"/>
              <a:t> y </a:t>
            </a:r>
            <a:r>
              <a:rPr lang="en-GB" sz="2000" dirty="0" err="1"/>
              <a:t>Discusión</a:t>
            </a: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296189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9D2A66-0F8F-6103-9B44-E1E1FAED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¿Qué es Machine Learning? </a:t>
            </a:r>
            <a:endParaRPr lang="en-FR" sz="4000">
              <a:solidFill>
                <a:srgbClr val="FFFFFF"/>
              </a:solidFill>
            </a:endParaRPr>
          </a:p>
        </p:txBody>
      </p:sp>
      <p:pic>
        <p:nvPicPr>
          <p:cNvPr id="7" name="Picture 6" descr="A diagram of machine learning&#10;&#10;Description automatically generated">
            <a:extLst>
              <a:ext uri="{FF2B5EF4-FFF2-40B4-BE49-F238E27FC236}">
                <a16:creationId xmlns:a16="http://schemas.microsoft.com/office/drawing/2014/main" id="{D82DF7DA-0055-64A2-E8D3-B563D8ED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562" y="2050595"/>
            <a:ext cx="2705286" cy="2617365"/>
          </a:xfrm>
          <a:prstGeom prst="rect">
            <a:avLst/>
          </a:prstGeom>
        </p:spPr>
      </p:pic>
      <p:pic>
        <p:nvPicPr>
          <p:cNvPr id="5" name="Picture 4" descr="A diagram of a computer and machine learning&#10;&#10;Description automatically generated">
            <a:extLst>
              <a:ext uri="{FF2B5EF4-FFF2-40B4-BE49-F238E27FC236}">
                <a16:creationId xmlns:a16="http://schemas.microsoft.com/office/drawing/2014/main" id="{2F93CE8C-30AF-B59B-0337-FF489FC4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074130"/>
            <a:ext cx="4344174" cy="2617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0E09-A869-6915-7F30-D5DF551D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 dirty="0" err="1"/>
              <a:t>Definición</a:t>
            </a:r>
            <a:r>
              <a:rPr lang="en-GB" sz="1700" b="1" dirty="0"/>
              <a:t>:</a:t>
            </a:r>
            <a:r>
              <a:rPr lang="en-GB" sz="1700" dirty="0"/>
              <a:t> "El machine learning (ML) es un campo de la </a:t>
            </a:r>
            <a:r>
              <a:rPr lang="en-GB" sz="1700" dirty="0" err="1"/>
              <a:t>inteligencia</a:t>
            </a:r>
            <a:r>
              <a:rPr lang="en-GB" sz="1700" dirty="0"/>
              <a:t> artificial que </a:t>
            </a:r>
            <a:r>
              <a:rPr lang="en-GB" sz="1700" dirty="0" err="1"/>
              <a:t>permite</a:t>
            </a:r>
            <a:r>
              <a:rPr lang="en-GB" sz="1700" dirty="0"/>
              <a:t> a las </a:t>
            </a:r>
            <a:r>
              <a:rPr lang="en-GB" sz="1700" dirty="0" err="1"/>
              <a:t>computadoras</a:t>
            </a:r>
            <a:r>
              <a:rPr lang="en-GB" sz="1700" dirty="0"/>
              <a:t> </a:t>
            </a:r>
            <a:r>
              <a:rPr lang="en-GB" sz="1700" dirty="0" err="1"/>
              <a:t>aprender</a:t>
            </a:r>
            <a:r>
              <a:rPr lang="en-GB" sz="1700" dirty="0"/>
              <a:t> de </a:t>
            </a:r>
            <a:r>
              <a:rPr lang="en-GB" sz="1700" dirty="0" err="1"/>
              <a:t>los</a:t>
            </a:r>
            <a:r>
              <a:rPr lang="en-GB" sz="1700" dirty="0"/>
              <a:t> </a:t>
            </a:r>
            <a:r>
              <a:rPr lang="en-GB" sz="1700" dirty="0" err="1"/>
              <a:t>datos</a:t>
            </a:r>
            <a:r>
              <a:rPr lang="en-GB" sz="1700" dirty="0"/>
              <a:t> sin ser </a:t>
            </a:r>
            <a:r>
              <a:rPr lang="en-GB" sz="1700" dirty="0" err="1"/>
              <a:t>explícitamente</a:t>
            </a:r>
            <a:r>
              <a:rPr lang="en-GB" sz="1700" dirty="0"/>
              <a:t> </a:t>
            </a:r>
            <a:r>
              <a:rPr lang="en-GB" sz="1700" dirty="0" err="1"/>
              <a:t>programadas</a:t>
            </a:r>
            <a:r>
              <a:rPr lang="en-GB" sz="1700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 dirty="0" err="1"/>
              <a:t>Diferencia</a:t>
            </a:r>
            <a:r>
              <a:rPr lang="en-GB" sz="1700" b="1" dirty="0"/>
              <a:t> con </a:t>
            </a:r>
            <a:r>
              <a:rPr lang="en-GB" sz="1700" b="1" dirty="0" err="1"/>
              <a:t>Programación</a:t>
            </a:r>
            <a:r>
              <a:rPr lang="en-GB" sz="1700" b="1" dirty="0"/>
              <a:t> </a:t>
            </a:r>
            <a:r>
              <a:rPr lang="en-GB" sz="1700" b="1" dirty="0" err="1"/>
              <a:t>Tradicional</a:t>
            </a:r>
            <a:r>
              <a:rPr lang="en-GB" sz="1700" b="1" dirty="0"/>
              <a:t>:</a:t>
            </a:r>
            <a:r>
              <a:rPr lang="en-GB" sz="1700" dirty="0"/>
              <a:t> En </a:t>
            </a:r>
            <a:r>
              <a:rPr lang="en-GB" sz="1700" dirty="0" err="1"/>
              <a:t>lugar</a:t>
            </a:r>
            <a:r>
              <a:rPr lang="en-GB" sz="1700" dirty="0"/>
              <a:t> de </a:t>
            </a:r>
            <a:r>
              <a:rPr lang="en-GB" sz="1700" dirty="0" err="1"/>
              <a:t>programar</a:t>
            </a:r>
            <a:r>
              <a:rPr lang="en-GB" sz="1700" dirty="0"/>
              <a:t> </a:t>
            </a:r>
            <a:r>
              <a:rPr lang="en-GB" sz="1700" dirty="0" err="1"/>
              <a:t>reglas</a:t>
            </a:r>
            <a:r>
              <a:rPr lang="en-GB" sz="1700" dirty="0"/>
              <a:t> </a:t>
            </a:r>
            <a:r>
              <a:rPr lang="en-GB" sz="1700" dirty="0" err="1"/>
              <a:t>explícitas</a:t>
            </a:r>
            <a:r>
              <a:rPr lang="en-GB" sz="1700" dirty="0"/>
              <a:t>, </a:t>
            </a:r>
            <a:r>
              <a:rPr lang="en-GB" sz="1700" dirty="0" err="1"/>
              <a:t>entrenamos</a:t>
            </a:r>
            <a:r>
              <a:rPr lang="en-GB" sz="1700" dirty="0"/>
              <a:t> </a:t>
            </a:r>
            <a:r>
              <a:rPr lang="en-GB" sz="1700" dirty="0" err="1"/>
              <a:t>modelos</a:t>
            </a:r>
            <a:r>
              <a:rPr lang="en-GB" sz="1700" dirty="0"/>
              <a:t> con </a:t>
            </a:r>
            <a:r>
              <a:rPr lang="en-GB" sz="1700" dirty="0" err="1"/>
              <a:t>datos</a:t>
            </a:r>
            <a:r>
              <a:rPr lang="en-GB" sz="1700" dirty="0"/>
              <a:t>.</a:t>
            </a:r>
          </a:p>
          <a:p>
            <a:endParaRPr lang="en-FR" sz="1700" dirty="0"/>
          </a:p>
        </p:txBody>
      </p:sp>
    </p:spTree>
    <p:extLst>
      <p:ext uri="{BB962C8B-B14F-4D97-AF65-F5344CB8AC3E}">
        <p14:creationId xmlns:p14="http://schemas.microsoft.com/office/powerpoint/2010/main" val="3746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DA090-76E8-B54D-6432-C00709AF6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E6FCF-DB03-D882-68EE-8BCC591D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¿Por </a:t>
            </a:r>
            <a:r>
              <a:rPr lang="en-GB" sz="4000" dirty="0" err="1">
                <a:solidFill>
                  <a:srgbClr val="FFFFFF"/>
                </a:solidFill>
              </a:rPr>
              <a:t>qué</a:t>
            </a:r>
            <a:r>
              <a:rPr lang="en-GB" sz="4000" dirty="0">
                <a:solidFill>
                  <a:srgbClr val="FFFFFF"/>
                </a:solidFill>
              </a:rPr>
              <a:t> es </a:t>
            </a:r>
            <a:r>
              <a:rPr lang="en-GB" sz="4000" dirty="0" err="1">
                <a:solidFill>
                  <a:srgbClr val="FFFFFF"/>
                </a:solidFill>
              </a:rPr>
              <a:t>importante</a:t>
            </a:r>
            <a:r>
              <a:rPr lang="en-GB" sz="4000" dirty="0">
                <a:solidFill>
                  <a:srgbClr val="FFFFFF"/>
                </a:solidFill>
              </a:rPr>
              <a:t>?</a:t>
            </a:r>
            <a:endParaRPr lang="en-FR" sz="40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09D6BA5F-2040-7A7D-E8DD-D82E2D63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8" r="-4" b="5028"/>
          <a:stretch/>
        </p:blipFill>
        <p:spPr>
          <a:xfrm>
            <a:off x="803703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6" name="Picture 5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E86BBC31-3DB5-8395-1893-D9B766EBD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8" name="Picture 7" descr="A face id scanning system&#10;&#10;Description automatically generated with medium confidence">
            <a:extLst>
              <a:ext uri="{FF2B5EF4-FFF2-40B4-BE49-F238E27FC236}">
                <a16:creationId xmlns:a16="http://schemas.microsoft.com/office/drawing/2014/main" id="{91361B03-DBBF-844F-AD7A-F5D994C9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13" r="23587" b="1"/>
          <a:stretch/>
        </p:blipFill>
        <p:spPr>
          <a:xfrm>
            <a:off x="159074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9E7B-8769-BAFC-0275-6807A3C68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dirty="0"/>
              <a:t>ML </a:t>
            </a:r>
            <a:r>
              <a:rPr lang="en-GB" sz="1700" dirty="0" err="1"/>
              <a:t>está</a:t>
            </a:r>
            <a:r>
              <a:rPr lang="en-GB" sz="1700" dirty="0"/>
              <a:t> </a:t>
            </a:r>
            <a:r>
              <a:rPr lang="en-GB" sz="1700" dirty="0" err="1"/>
              <a:t>detrás</a:t>
            </a:r>
            <a:r>
              <a:rPr lang="en-GB" sz="1700" dirty="0"/>
              <a:t> de </a:t>
            </a:r>
            <a:r>
              <a:rPr lang="en-GB" sz="1700" dirty="0" err="1"/>
              <a:t>muchas</a:t>
            </a:r>
            <a:r>
              <a:rPr lang="en-GB" sz="1700" dirty="0"/>
              <a:t> de las </a:t>
            </a:r>
            <a:r>
              <a:rPr lang="en-GB" sz="1700" dirty="0" err="1"/>
              <a:t>tecnologías</a:t>
            </a:r>
            <a:r>
              <a:rPr lang="en-GB" sz="1700" dirty="0"/>
              <a:t> </a:t>
            </a:r>
            <a:r>
              <a:rPr lang="en-GB" sz="1700" dirty="0" err="1"/>
              <a:t>más</a:t>
            </a:r>
            <a:r>
              <a:rPr lang="en-GB" sz="1700" dirty="0"/>
              <a:t> </a:t>
            </a:r>
            <a:r>
              <a:rPr lang="en-GB" sz="1700" dirty="0" err="1"/>
              <a:t>innovadoras</a:t>
            </a:r>
            <a:r>
              <a:rPr lang="en-GB" sz="1700" dirty="0"/>
              <a:t> que </a:t>
            </a:r>
            <a:r>
              <a:rPr lang="en-GB" sz="1700" dirty="0" err="1"/>
              <a:t>utilizamos</a:t>
            </a:r>
            <a:r>
              <a:rPr lang="en-GB" sz="1700" dirty="0"/>
              <a:t> hoy </a:t>
            </a:r>
            <a:r>
              <a:rPr lang="en-GB" sz="1700" dirty="0" err="1"/>
              <a:t>en</a:t>
            </a:r>
            <a:r>
              <a:rPr lang="en-GB" sz="1700" dirty="0"/>
              <a:t> día, </a:t>
            </a:r>
            <a:r>
              <a:rPr lang="en-GB" sz="1700" dirty="0" err="1"/>
              <a:t>como</a:t>
            </a:r>
            <a:r>
              <a:rPr lang="en-GB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1" dirty="0" err="1"/>
              <a:t>Reconocimiento</a:t>
            </a:r>
            <a:r>
              <a:rPr lang="en-GB" sz="1700" b="1" dirty="0"/>
              <a:t> facial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fotos</a:t>
            </a:r>
            <a:r>
              <a:rPr lang="en-GB" sz="1700" dirty="0"/>
              <a:t> y redes </a:t>
            </a:r>
            <a:r>
              <a:rPr lang="en-GB" sz="1700" dirty="0" err="1"/>
              <a:t>sociales</a:t>
            </a:r>
            <a:r>
              <a:rPr lang="en-GB" sz="17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1" dirty="0" err="1"/>
              <a:t>Recomendaciones</a:t>
            </a:r>
            <a:r>
              <a:rPr lang="en-GB" sz="1700" b="1" dirty="0"/>
              <a:t> </a:t>
            </a:r>
            <a:r>
              <a:rPr lang="en-GB" sz="1700" b="1" dirty="0" err="1"/>
              <a:t>personalizadas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plataformas</a:t>
            </a:r>
            <a:r>
              <a:rPr lang="en-GB" sz="1700" dirty="0"/>
              <a:t> </a:t>
            </a:r>
            <a:r>
              <a:rPr lang="en-GB" sz="1700" dirty="0" err="1"/>
              <a:t>como</a:t>
            </a:r>
            <a:r>
              <a:rPr lang="en-GB" sz="1700" dirty="0"/>
              <a:t> Netflix, Amazon o Spotify.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1" dirty="0" err="1"/>
              <a:t>Asistentes</a:t>
            </a:r>
            <a:r>
              <a:rPr lang="en-GB" sz="1700" b="1" dirty="0"/>
              <a:t> </a:t>
            </a:r>
            <a:r>
              <a:rPr lang="en-GB" sz="1700" b="1" dirty="0" err="1"/>
              <a:t>virtuales</a:t>
            </a:r>
            <a:r>
              <a:rPr lang="en-GB" sz="1700" dirty="0"/>
              <a:t> </a:t>
            </a:r>
            <a:r>
              <a:rPr lang="en-GB" sz="1700" dirty="0" err="1"/>
              <a:t>como</a:t>
            </a:r>
            <a:r>
              <a:rPr lang="en-GB" sz="1700" dirty="0"/>
              <a:t> Siri y Alexa.</a:t>
            </a:r>
          </a:p>
        </p:txBody>
      </p:sp>
    </p:spTree>
    <p:extLst>
      <p:ext uri="{BB962C8B-B14F-4D97-AF65-F5344CB8AC3E}">
        <p14:creationId xmlns:p14="http://schemas.microsoft.com/office/powerpoint/2010/main" val="127077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B10A2-3E02-1D34-6860-63FCBFC8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FR" sz="4000" dirty="0"/>
              <a:t>Contexto e  impacto en la sociedad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E77D-6CA3-A6C6-E913-091A8D83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>
            <a:normAutofit/>
          </a:bodyPr>
          <a:lstStyle/>
          <a:p>
            <a:r>
              <a:rPr lang="en-GB" sz="1700"/>
              <a:t>Aunque el concepto de machine learning ha existido durante décadas, los recientes avances en hardware (GPUs), big data y algoritmos han permitido su gran expansión.</a:t>
            </a:r>
          </a:p>
          <a:p>
            <a:endParaRPr lang="en-GB" sz="1700"/>
          </a:p>
          <a:p>
            <a:r>
              <a:rPr lang="en-GB" sz="1700" b="1"/>
              <a:t>Eficiencia en Procesos Industriales:</a:t>
            </a:r>
            <a:r>
              <a:rPr lang="en-GB" sz="1700"/>
              <a:t> Automatización en manufactura y logística.</a:t>
            </a:r>
          </a:p>
          <a:p>
            <a:r>
              <a:rPr lang="en-GB" sz="1700" b="1"/>
              <a:t>Medicina Personalizada:</a:t>
            </a:r>
            <a:r>
              <a:rPr lang="en-GB" sz="1700"/>
              <a:t> Diagnósticos automáticos basados en imágenes médicas y análisis de datos genómicos.</a:t>
            </a:r>
          </a:p>
          <a:p>
            <a:r>
              <a:rPr lang="en-GB" sz="1700" b="1"/>
              <a:t>Vehículos Autónomos:</a:t>
            </a:r>
            <a:r>
              <a:rPr lang="en-GB" sz="1700"/>
              <a:t> Capacitados para aprender de datos en tiempo real y adaptarse al entorno.</a:t>
            </a:r>
            <a:endParaRPr lang="en-FR" sz="170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59C983EE-A589-4A36-1AEE-7B246E9C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6" y="868292"/>
            <a:ext cx="3712869" cy="2072298"/>
          </a:xfrm>
          <a:prstGeom prst="rect">
            <a:avLst/>
          </a:prstGeom>
        </p:spPr>
      </p:pic>
      <p:pic>
        <p:nvPicPr>
          <p:cNvPr id="7" name="Picture 6" descr="A group of cars on a road with wifi signal&#10;&#10;Description automatically generated">
            <a:extLst>
              <a:ext uri="{FF2B5EF4-FFF2-40B4-BE49-F238E27FC236}">
                <a16:creationId xmlns:a16="http://schemas.microsoft.com/office/drawing/2014/main" id="{E7F44180-985D-4B43-DFD8-5D1A1B1F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10" y="3416082"/>
            <a:ext cx="3712869" cy="21627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95E52-19A4-4355-0E01-4A2DFDB8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GB" sz="4000"/>
              <a:t>Tipos de Machine Learning</a:t>
            </a:r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6664-D9BD-E08A-8D5B-2EBC665E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/>
              <a:t>1. Aprendizaje Supervisado:</a:t>
            </a:r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El modelo aprende de ejemplos etiquetados.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Ejemplo:</a:t>
            </a:r>
            <a:r>
              <a:rPr lang="en-GB" sz="2000"/>
              <a:t> Predecir el precio de una casa con base en características como tamaño, ubicación, etc.</a:t>
            </a:r>
          </a:p>
          <a:p>
            <a:endParaRPr lang="en-FR" sz="200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AD663D66-D55A-BFAB-A8D5-593D9FFA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759334"/>
            <a:ext cx="5201023" cy="292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7B73C-77AC-1444-58A4-53B71E01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8C81-6799-350D-02DC-66BCB364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/>
              <a:t>2. Aprendizaje No Supervisado:</a:t>
            </a:r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El modelo encuentra patrones ocultos en los datos sin etiquetas (labels).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Ejemplo:</a:t>
            </a:r>
            <a:r>
              <a:rPr lang="en-GB" sz="2000"/>
              <a:t> Agrupamiento (clustering) de clientes en grupos con intereses similares.</a:t>
            </a:r>
          </a:p>
          <a:p>
            <a:endParaRPr lang="en-FR" sz="2000"/>
          </a:p>
        </p:txBody>
      </p:sp>
      <p:pic>
        <p:nvPicPr>
          <p:cNvPr id="5" name="Picture 4" descr="A diagram of fruit being made&#10;&#10;Description automatically generated with medium confidence">
            <a:extLst>
              <a:ext uri="{FF2B5EF4-FFF2-40B4-BE49-F238E27FC236}">
                <a16:creationId xmlns:a16="http://schemas.microsoft.com/office/drawing/2014/main" id="{BF502825-8089-25E6-1E0A-C95C2F8A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490181"/>
            <a:ext cx="5201023" cy="34638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BDD4A-B8EA-E4E0-966B-BD88C5F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endParaRPr lang="en-F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477E-CEA3-ECB9-9FBA-7D74DF613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 dirty="0"/>
              <a:t>3. </a:t>
            </a:r>
            <a:r>
              <a:rPr lang="en-GB" sz="2000" b="1"/>
              <a:t>Aprendizaje</a:t>
            </a:r>
            <a:r>
              <a:rPr lang="en-GB" sz="2000" b="1" dirty="0"/>
              <a:t> </a:t>
            </a:r>
            <a:r>
              <a:rPr lang="en-GB" sz="2000" b="1"/>
              <a:t>por</a:t>
            </a:r>
            <a:r>
              <a:rPr lang="en-GB" sz="2000" b="1" dirty="0"/>
              <a:t> </a:t>
            </a:r>
            <a:r>
              <a:rPr lang="en-GB" sz="2000" b="1"/>
              <a:t>Refuerzo</a:t>
            </a:r>
            <a:endParaRPr lang="en-GB" sz="2000" b="1" dirty="0"/>
          </a:p>
          <a:p>
            <a:r>
              <a:rPr lang="en-GB" sz="2000" dirty="0"/>
              <a:t>El </a:t>
            </a:r>
            <a:r>
              <a:rPr lang="en-GB" sz="2000"/>
              <a:t>modelo</a:t>
            </a:r>
            <a:r>
              <a:rPr lang="en-GB" sz="2000" dirty="0"/>
              <a:t> </a:t>
            </a:r>
            <a:r>
              <a:rPr lang="en-GB" sz="2000"/>
              <a:t>aprende</a:t>
            </a:r>
            <a:r>
              <a:rPr lang="en-GB" sz="2000" dirty="0"/>
              <a:t> </a:t>
            </a:r>
            <a:r>
              <a:rPr lang="en-GB" sz="2000"/>
              <a:t>tomando</a:t>
            </a:r>
            <a:r>
              <a:rPr lang="en-GB" sz="2000" dirty="0"/>
              <a:t> </a:t>
            </a:r>
            <a:r>
              <a:rPr lang="en-GB" sz="2000"/>
              <a:t>decisiones</a:t>
            </a:r>
            <a:r>
              <a:rPr lang="en-GB" sz="2000" dirty="0"/>
              <a:t> y </a:t>
            </a:r>
            <a:r>
              <a:rPr lang="en-GB" sz="2000"/>
              <a:t>obteniendo</a:t>
            </a:r>
            <a:r>
              <a:rPr lang="en-GB" sz="2000" dirty="0"/>
              <a:t> </a:t>
            </a:r>
            <a:r>
              <a:rPr lang="en-GB" sz="2000"/>
              <a:t>recompensas</a:t>
            </a:r>
            <a:r>
              <a:rPr lang="en-GB" sz="2000" dirty="0"/>
              <a:t> </a:t>
            </a:r>
            <a:r>
              <a:rPr lang="en-GB" sz="2000"/>
              <a:t>por</a:t>
            </a:r>
            <a:r>
              <a:rPr lang="en-GB" sz="2000" dirty="0"/>
              <a:t> sus </a:t>
            </a:r>
            <a:r>
              <a:rPr lang="en-GB" sz="2000"/>
              <a:t>acciones</a:t>
            </a:r>
            <a:r>
              <a:rPr lang="en-GB" sz="2000" dirty="0"/>
              <a:t>.</a:t>
            </a:r>
          </a:p>
          <a:p>
            <a:r>
              <a:rPr lang="en-GB" sz="2000" b="1"/>
              <a:t>Ejemplo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/>
              <a:t>Agentes</a:t>
            </a:r>
            <a:r>
              <a:rPr lang="en-GB" sz="2000" dirty="0"/>
              <a:t> que </a:t>
            </a:r>
            <a:r>
              <a:rPr lang="en-GB" sz="2000"/>
              <a:t>juegan</a:t>
            </a:r>
            <a:r>
              <a:rPr lang="en-GB" sz="2000" dirty="0"/>
              <a:t> </a:t>
            </a:r>
            <a:r>
              <a:rPr lang="en-GB" sz="2000"/>
              <a:t>videojuegos</a:t>
            </a:r>
            <a:r>
              <a:rPr lang="en-GB" sz="2000" dirty="0"/>
              <a:t> y </a:t>
            </a:r>
            <a:r>
              <a:rPr lang="en-GB" sz="2000"/>
              <a:t>mejoran</a:t>
            </a:r>
            <a:r>
              <a:rPr lang="en-GB" sz="2000" dirty="0"/>
              <a:t> con </a:t>
            </a:r>
            <a:r>
              <a:rPr lang="en-GB" sz="2000"/>
              <a:t>el</a:t>
            </a:r>
            <a:r>
              <a:rPr lang="en-GB" sz="2000" dirty="0"/>
              <a:t> </a:t>
            </a:r>
            <a:r>
              <a:rPr lang="en-GB" sz="2000"/>
              <a:t>tiempo</a:t>
            </a:r>
            <a:r>
              <a:rPr lang="en-GB" sz="2000" dirty="0"/>
              <a:t>.</a:t>
            </a:r>
            <a:endParaRPr lang="en-FR" sz="2000" dirty="0"/>
          </a:p>
        </p:txBody>
      </p:sp>
      <p:pic>
        <p:nvPicPr>
          <p:cNvPr id="5" name="Picture 4" descr="A cartoon character with a mustache and a brick wall&#10;&#10;Description automatically generated">
            <a:extLst>
              <a:ext uri="{FF2B5EF4-FFF2-40B4-BE49-F238E27FC236}">
                <a16:creationId xmlns:a16="http://schemas.microsoft.com/office/drawing/2014/main" id="{08CDFD9C-2BE5-5270-AA5D-FCB6AE4C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382260"/>
            <a:ext cx="5201023" cy="36797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4F209-5B1A-0F7D-EE2C-57B8F776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GB" sz="4000"/>
              <a:t>Componentes Clave de Machine Learning</a:t>
            </a:r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DE06-3C00-DA8D-DDFB-A8B4F5AD0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/>
              <a:t>1. Datos:</a:t>
            </a:r>
            <a:endParaRPr lang="en-GB" sz="2000"/>
          </a:p>
          <a:p>
            <a:pPr lvl="1"/>
            <a:r>
              <a:rPr lang="en-GB" sz="2000"/>
              <a:t>La base de todo el proceso de machine learning.</a:t>
            </a:r>
          </a:p>
          <a:p>
            <a:pPr lvl="1"/>
            <a:r>
              <a:rPr lang="en-GB" sz="2000" b="1"/>
              <a:t>Ejemplo:</a:t>
            </a:r>
            <a:r>
              <a:rPr lang="en-GB" sz="2000"/>
              <a:t> Datos de clientes, imágenes, texto.</a:t>
            </a:r>
          </a:p>
          <a:p>
            <a:pPr marL="0" indent="0">
              <a:buNone/>
            </a:pPr>
            <a:r>
              <a:rPr lang="en-GB" sz="2000" b="1"/>
              <a:t>2. Algoritmo:</a:t>
            </a:r>
            <a:endParaRPr lang="en-GB" sz="2000"/>
          </a:p>
          <a:p>
            <a:pPr lvl="1"/>
            <a:r>
              <a:rPr lang="en-GB" sz="2000"/>
              <a:t>Método que usa el modelo para aprender de los datos.</a:t>
            </a:r>
          </a:p>
          <a:p>
            <a:pPr lvl="1"/>
            <a:r>
              <a:rPr lang="en-GB" sz="2000" b="1"/>
              <a:t>Ejemplo:</a:t>
            </a:r>
            <a:r>
              <a:rPr lang="en-GB" sz="2000"/>
              <a:t> Regresión lineal, árboles de decisión.</a:t>
            </a:r>
          </a:p>
        </p:txBody>
      </p:sp>
      <p:pic>
        <p:nvPicPr>
          <p:cNvPr id="7" name="Picture 6" descr="A line graph with red dots&#10;&#10;Description automatically generated">
            <a:extLst>
              <a:ext uri="{FF2B5EF4-FFF2-40B4-BE49-F238E27FC236}">
                <a16:creationId xmlns:a16="http://schemas.microsoft.com/office/drawing/2014/main" id="{616C635E-A47E-26A5-AB9B-FFFA7495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36" y="3760417"/>
            <a:ext cx="3712869" cy="1949256"/>
          </a:xfrm>
          <a:prstGeom prst="rect">
            <a:avLst/>
          </a:prstGeom>
        </p:spPr>
      </p:pic>
      <p:pic>
        <p:nvPicPr>
          <p:cNvPr id="5" name="Picture 4" descr="A large square image of many images&#10;&#10;Description automatically generated with medium confidence">
            <a:extLst>
              <a:ext uri="{FF2B5EF4-FFF2-40B4-BE49-F238E27FC236}">
                <a16:creationId xmlns:a16="http://schemas.microsoft.com/office/drawing/2014/main" id="{4FFE2ED5-15FC-B80E-1E39-B18D279C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36" y="1148327"/>
            <a:ext cx="3712869" cy="20884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Microsoft Macintosh PowerPoint</Application>
  <PresentationFormat>Widescreen</PresentationFormat>
  <Paragraphs>97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Helvetica Neue</vt:lpstr>
      <vt:lpstr>Office Theme</vt:lpstr>
      <vt:lpstr>Introducción a ML y GenAI</vt:lpstr>
      <vt:lpstr>Agenda</vt:lpstr>
      <vt:lpstr>¿Qué es Machine Learning? </vt:lpstr>
      <vt:lpstr>¿Por qué es importante?</vt:lpstr>
      <vt:lpstr>Contexto e  impacto en la sociedad</vt:lpstr>
      <vt:lpstr>Tipos de Machine Learning</vt:lpstr>
      <vt:lpstr>PowerPoint Presentation</vt:lpstr>
      <vt:lpstr>PowerPoint Presentation</vt:lpstr>
      <vt:lpstr>Componentes Clave de Machine Learning</vt:lpstr>
      <vt:lpstr>PowerPoint Presentation</vt:lpstr>
      <vt:lpstr>Algoritmos Clásicos de Machine Learning</vt:lpstr>
      <vt:lpstr>Ejemplo Real 1: Reconocimiento de Imágenes</vt:lpstr>
      <vt:lpstr>Ejemplo Real 2: Predicción de la Demanda de Productos</vt:lpstr>
      <vt:lpstr>Ejemplo Real 3: Recomendación de Películas</vt:lpstr>
      <vt:lpstr>Conclusiones</vt:lpstr>
      <vt:lpstr>PowerPoint Presentation</vt:lpstr>
      <vt:lpstr>PowerPoint Presentation</vt:lpstr>
      <vt:lpstr>Siguientes pasos…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Ricardo RAMOS VELA</dc:creator>
  <cp:lastModifiedBy>Ariel Ricardo RAMOS VELA</cp:lastModifiedBy>
  <cp:revision>1</cp:revision>
  <dcterms:created xsi:type="dcterms:W3CDTF">2024-09-14T13:07:12Z</dcterms:created>
  <dcterms:modified xsi:type="dcterms:W3CDTF">2024-09-14T14:40:36Z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2024-09-14T14:40:14Z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0f733b42-af50-431a-8807-e40471c8d33f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CONFIDENTIAL</vt:lpwstr>
  </property>
</Properties>
</file>